
<file path=[Content_Types].xml><?xml version="1.0" encoding="utf-8"?>
<Types xmlns="http://schemas.openxmlformats.org/package/2006/content-types"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4CA5D2"/>
      </a:tcTxStyle>
      <a:tcStyle>
        <a:tcBdr>
          <a:left>
            <a:ln w="12700" cap="flat">
              <a:noFill/>
              <a:miter lim="400000"/>
            </a:ln>
          </a:left>
          <a:right>
            <a:ln w="50800" cap="flat">
              <a:solidFill>
                <a:srgbClr val="03A8D6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50800" cap="flat">
              <a:solidFill>
                <a:srgbClr val="0BA8D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4CA5D2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rgbClr val="03A8D6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8ABA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008AB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ADEFF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AEAEB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390196"/>
              <a:satOff val="16169"/>
              <a:lumOff val="-19584"/>
            </a:schemeClr>
          </a:solidFill>
        </a:fill>
      </a:tcStyle>
    </a:firstCol>
    <a:lastRow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ff" i="off">
        <a:font>
          <a:latin typeface="Proxima Nova Medium"/>
          <a:ea typeface="Proxima Nova Medium"/>
          <a:cs typeface="Proxima Nova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312616"/>
              <a:satOff val="21048"/>
              <a:lumOff val="-2941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D238"/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F7EA"/>
          </a:solidFill>
        </a:fill>
      </a:tcStyle>
    </a:lastRow>
    <a:fir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219922"/>
              <a:satOff val="-56679"/>
              <a:lumOff val="-26479"/>
            </a:schemeClr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AEBEB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228106"/>
              <a:satOff val="-38633"/>
              <a:lumOff val="-1788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/>
      <a:tcStyle>
        <a:tcBdr/>
        <a:fill>
          <a:solidFill>
            <a:srgbClr val="BBBBBB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434335"/>
            <a:ext cx="21945600" cy="706629"/>
          </a:xfrm>
          <a:prstGeom prst="rect">
            <a:avLst/>
          </a:prstGeom>
        </p:spPr>
        <p:txBody>
          <a:bodyPr anchor="ctr"/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3600" b="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8648700"/>
            <a:ext cx="21945600" cy="2095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0" indent="4572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0" indent="914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0" indent="13716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0" indent="18288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127375"/>
            <a:ext cx="21945600" cy="5524500"/>
          </a:xfrm>
          <a:prstGeom prst="rect">
            <a:avLst/>
          </a:prstGeom>
        </p:spPr>
        <p:txBody>
          <a:bodyPr/>
          <a:lstStyle>
            <a:lvl1pPr defTabSz="584200">
              <a:defRPr sz="22000" spc="-22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763675"/>
            <a:ext cx="21945600" cy="419288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1pPr>
            <a:lvl2pPr marL="0" indent="4572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2pPr>
            <a:lvl3pPr marL="0" indent="9144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3pPr>
            <a:lvl4pPr marL="0" indent="13716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4pPr>
            <a:lvl5pPr marL="0" indent="18288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49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0000" b="0" cap="all" spc="-5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1pPr>
            <a:lvl2pPr marL="0" indent="4572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0000" b="0" cap="all" spc="-5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2pPr>
            <a:lvl3pPr marL="0" indent="9144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0000" b="0" cap="all" spc="-5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3pPr>
            <a:lvl4pPr marL="0" indent="13716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0000" b="0" cap="all" spc="-5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4pPr>
            <a:lvl5pPr marL="0" indent="18288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0000" b="0" cap="all" spc="-5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9436100"/>
            <a:ext cx="21945599" cy="6299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buClrTx/>
              <a:buSzTx/>
              <a:buNone/>
              <a:defRPr sz="3200" b="0" cap="all" spc="-32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771900" y="4464048"/>
            <a:ext cx="16840200" cy="4883152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1pPr>
            <a:lvl2pPr marL="431800" indent="25400" defTabSz="825500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2pPr>
            <a:lvl3pPr marL="431800" indent="482600" defTabSz="825500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3pPr>
            <a:lvl4pPr marL="431800" indent="939800" defTabSz="825500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4pPr>
            <a:lvl5pPr marL="431800" indent="1397000" defTabSz="825500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203700" y="9372600"/>
            <a:ext cx="16840200" cy="68072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ts val="3600"/>
              </a:lnSpc>
              <a:spcBef>
                <a:spcPts val="0"/>
              </a:spcBef>
              <a:buClrTx/>
              <a:buSzTx/>
              <a:buNone/>
              <a:defRPr sz="3200" b="0" cap="all" spc="-32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A person’s lower body with blue pants and green shoes on a yellow and pink floor"/>
          <p:cNvSpPr>
            <a:spLocks noGrp="1"/>
          </p:cNvSpPr>
          <p:nvPr>
            <p:ph type="pic" sz="half" idx="21"/>
          </p:nvPr>
        </p:nvSpPr>
        <p:spPr>
          <a:xfrm>
            <a:off x="635000" y="6832600"/>
            <a:ext cx="12877800" cy="858992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4" name="Two adults wearing outfits with bold, solid colors—green, blue, pink, and yellow"/>
          <p:cNvSpPr>
            <a:spLocks noGrp="1"/>
          </p:cNvSpPr>
          <p:nvPr>
            <p:ph type="pic" sz="half" idx="22"/>
          </p:nvPr>
        </p:nvSpPr>
        <p:spPr>
          <a:xfrm>
            <a:off x="88900" y="-177800"/>
            <a:ext cx="14008100" cy="81576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Person blowing pink bubblegum against a solid pink and blue background"/>
          <p:cNvSpPr>
            <a:spLocks noGrp="1"/>
          </p:cNvSpPr>
          <p:nvPr>
            <p:ph type="pic" idx="23"/>
          </p:nvPr>
        </p:nvSpPr>
        <p:spPr>
          <a:xfrm>
            <a:off x="12814300" y="-355600"/>
            <a:ext cx="1203395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A person’s lower body with blue pants and green shoes on a yellow and pink floor"/>
          <p:cNvSpPr>
            <a:spLocks noGrp="1"/>
          </p:cNvSpPr>
          <p:nvPr>
            <p:ph type="pic" idx="21"/>
          </p:nvPr>
        </p:nvSpPr>
        <p:spPr>
          <a:xfrm>
            <a:off x="635000" y="-1181110"/>
            <a:ext cx="23114000" cy="154178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wo adults wearing outfits with bold, solid colors—green, blue, pink, and yellow"/>
          <p:cNvSpPr>
            <a:spLocks noGrp="1"/>
          </p:cNvSpPr>
          <p:nvPr>
            <p:ph type="pic" idx="21"/>
          </p:nvPr>
        </p:nvSpPr>
        <p:spPr>
          <a:xfrm>
            <a:off x="-38100" y="-267934"/>
            <a:ext cx="24472902" cy="142518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8648700"/>
            <a:ext cx="21945600" cy="2095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0" indent="4572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0" indent="914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0" indent="13716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0" indent="18288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124200"/>
            <a:ext cx="21945600" cy="5524500"/>
          </a:xfrm>
          <a:prstGeom prst="rect">
            <a:avLst/>
          </a:prstGeom>
        </p:spPr>
        <p:txBody>
          <a:bodyPr/>
          <a:lstStyle>
            <a:lvl1pPr defTabSz="584200">
              <a:defRPr sz="22000" spc="-22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2438400"/>
            <a:ext cx="21945600" cy="711200"/>
          </a:xfrm>
          <a:prstGeom prst="rect">
            <a:avLst/>
          </a:prstGeom>
        </p:spPr>
        <p:txBody>
          <a:bodyPr anchor="ctr"/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3600" b="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100800" y="8229600"/>
            <a:ext cx="4584700" cy="312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</a:lstStyle>
          <a:p>
            <a:r>
              <a:t>Caption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A person’s lower body with blue pants and green shoes on a yellow and pink floor"/>
          <p:cNvSpPr>
            <a:spLocks noGrp="1"/>
          </p:cNvSpPr>
          <p:nvPr>
            <p:ph type="pic" idx="21"/>
          </p:nvPr>
        </p:nvSpPr>
        <p:spPr>
          <a:xfrm>
            <a:off x="528828" y="0"/>
            <a:ext cx="17992344" cy="12001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35000" y="7937906"/>
            <a:ext cx="17780000" cy="5651592"/>
          </a:xfrm>
          <a:prstGeom prst="rect">
            <a:avLst/>
          </a:prstGeom>
        </p:spPr>
        <p:txBody>
          <a:bodyPr anchor="b"/>
          <a:lstStyle>
            <a:lvl1pPr algn="ctr" defTabSz="584200">
              <a:defRPr sz="22000" spc="-220">
                <a:solidFill>
                  <a:srgbClr val="FFD74C"/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35" name="Line"/>
          <p:cNvSpPr/>
          <p:nvPr/>
        </p:nvSpPr>
        <p:spPr>
          <a:xfrm>
            <a:off x="19169012" y="11874500"/>
            <a:ext cx="1549401" cy="0"/>
          </a:xfrm>
          <a:prstGeom prst="ellipse">
            <a:avLst/>
          </a:prstGeom>
          <a:ln w="254000">
            <a:solidFill>
              <a:srgbClr val="FFD74C"/>
            </a:solidFill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728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6311900"/>
            <a:ext cx="8356600" cy="618490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2439639"/>
            <a:ext cx="8356600" cy="3068291"/>
          </a:xfrm>
          <a:prstGeom prst="rect">
            <a:avLst/>
          </a:prstGeom>
        </p:spPr>
        <p:txBody>
          <a:bodyPr/>
          <a:lstStyle>
            <a:lvl1pPr>
              <a:defRPr sz="10000" spc="-100"/>
            </a:lvl1pPr>
          </a:lstStyle>
          <a:p>
            <a:r>
              <a:t>Slide Title</a:t>
            </a:r>
          </a:p>
        </p:txBody>
      </p:sp>
      <p:sp>
        <p:nvSpPr>
          <p:cNvPr id="62" name="Rectangle"/>
          <p:cNvSpPr/>
          <p:nvPr/>
        </p:nvSpPr>
        <p:spPr>
          <a:xfrm>
            <a:off x="10795000" y="0"/>
            <a:ext cx="13614400" cy="13716000"/>
          </a:xfrm>
          <a:prstGeom prst="rect">
            <a:avLst/>
          </a:prstGeom>
          <a:solidFill>
            <a:srgbClr val="00BF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63" name="Partial view of a building exterior painted yellow with blue window shutters and a curtained doorway"/>
          <p:cNvSpPr>
            <a:spLocks noGrp="1"/>
          </p:cNvSpPr>
          <p:nvPr>
            <p:ph type="pic" idx="21"/>
          </p:nvPr>
        </p:nvSpPr>
        <p:spPr>
          <a:xfrm>
            <a:off x="9156700" y="-38100"/>
            <a:ext cx="19693467" cy="13106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646935"/>
            <a:ext cx="8356600" cy="7701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3600" b="0" cap="all">
                <a:solidFill>
                  <a:srgbClr val="00C7FC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4064000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>
              <a:defRPr spc="0">
                <a:solidFill>
                  <a:srgbClr val="FFFFFF"/>
                </a:solidFill>
              </a:defRPr>
            </a:lvl1pPr>
          </a:lstStyle>
          <a:p>
            <a:r>
              <a:t>Section Title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594100"/>
            <a:ext cx="21945600" cy="8902700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5400" spc="-53">
                <a:solidFill>
                  <a:srgbClr val="000000"/>
                </a:solidFill>
              </a:defRPr>
            </a:lvl1pPr>
            <a:lvl2pPr marL="0" indent="4572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5400" spc="-53">
                <a:solidFill>
                  <a:srgbClr val="000000"/>
                </a:solidFill>
              </a:defRPr>
            </a:lvl2pPr>
            <a:lvl3pPr marL="0" indent="9144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5400" spc="-53">
                <a:solidFill>
                  <a:srgbClr val="000000"/>
                </a:solidFill>
              </a:defRPr>
            </a:lvl3pPr>
            <a:lvl4pPr marL="0" indent="13716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5400" spc="-53">
                <a:solidFill>
                  <a:srgbClr val="000000"/>
                </a:solidFill>
              </a:defRPr>
            </a:lvl4pPr>
            <a:lvl5pPr marL="0" indent="18288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5400" spc="-53">
                <a:solidFill>
                  <a:srgbClr val="000000"/>
                </a:solidFill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733800"/>
            <a:ext cx="21945600" cy="876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1219200"/>
            <a:ext cx="219456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l">
              <a:lnSpc>
                <a:spcPts val="2600"/>
              </a:lnSpc>
              <a:defRPr sz="1800"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8255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all" spc="-140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1pPr>
      <a:lvl2pPr marL="0" marR="0" indent="457200" algn="l" defTabSz="8255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all" spc="-140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2pPr>
      <a:lvl3pPr marL="0" marR="0" indent="914400" algn="l" defTabSz="8255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all" spc="-140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3pPr>
      <a:lvl4pPr marL="0" marR="0" indent="1371600" algn="l" defTabSz="8255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all" spc="-140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4pPr>
      <a:lvl5pPr marL="0" marR="0" indent="1828800" algn="l" defTabSz="8255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all" spc="-140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5pPr>
      <a:lvl6pPr marL="0" marR="0" indent="2286000" algn="l" defTabSz="8255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all" spc="-140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6pPr>
      <a:lvl7pPr marL="0" marR="0" indent="2743200" algn="l" defTabSz="8255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all" spc="-140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7pPr>
      <a:lvl8pPr marL="0" marR="0" indent="3200400" algn="l" defTabSz="8255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all" spc="-140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8pPr>
      <a:lvl9pPr marL="0" marR="0" indent="3657600" algn="l" defTabSz="8255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all" spc="-140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9pPr>
    </p:titleStyle>
    <p:bodyStyle>
      <a:lvl1pPr marL="6858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1pPr>
      <a:lvl2pPr marL="13716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2pPr>
      <a:lvl3pPr marL="20574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3pPr>
      <a:lvl4pPr marL="27432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4pPr>
      <a:lvl5pPr marL="34290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5pPr>
      <a:lvl6pPr marL="41148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6pPr>
      <a:lvl7pPr marL="48006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7pPr>
      <a:lvl8pPr marL="54864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8pPr>
      <a:lvl9pPr marL="61722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9pPr>
    </p:bodyStyle>
    <p:otherStyle>
      <a:lvl1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1pPr>
      <a:lvl2pPr marL="0" marR="0" indent="4572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2pPr>
      <a:lvl3pPr marL="0" marR="0" indent="9144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3pPr>
      <a:lvl4pPr marL="0" marR="0" indent="13716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4pPr>
      <a:lvl5pPr marL="0" marR="0" indent="18288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5pPr>
      <a:lvl6pPr marL="0" marR="0" indent="22860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6pPr>
      <a:lvl7pPr marL="0" marR="0" indent="27432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7pPr>
      <a:lvl8pPr marL="0" marR="0" indent="32004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8pPr>
      <a:lvl9pPr marL="0" marR="0" indent="36576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ommunications Committee"/>
          <p:cNvSpPr txBox="1">
            <a:spLocks noGrp="1"/>
          </p:cNvSpPr>
          <p:nvPr>
            <p:ph type="ctrTitle"/>
          </p:nvPr>
        </p:nvSpPr>
        <p:spPr>
          <a:xfrm>
            <a:off x="1555918" y="8074523"/>
            <a:ext cx="21945601" cy="1843218"/>
          </a:xfrm>
          <a:prstGeom prst="rect">
            <a:avLst/>
          </a:prstGeom>
        </p:spPr>
        <p:txBody>
          <a:bodyPr/>
          <a:lstStyle>
            <a:lvl1pPr algn="ctr" defTabSz="286258">
              <a:defRPr sz="10780" spc="-107">
                <a:solidFill>
                  <a:srgbClr val="004B7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Communications Committee</a:t>
            </a:r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128" y="474600"/>
            <a:ext cx="8133744" cy="7192287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Annual General Meeting - August 2022"/>
          <p:cNvSpPr txBox="1"/>
          <p:nvPr/>
        </p:nvSpPr>
        <p:spPr>
          <a:xfrm>
            <a:off x="4849362" y="10325378"/>
            <a:ext cx="15358712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rgbClr val="004B79"/>
                </a:solidFill>
              </a:defRPr>
            </a:lvl1pPr>
          </a:lstStyle>
          <a:p>
            <a:r>
              <a:t>Annual General Meeting - August 2022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ommunications Strategy created and adopted in 2021…"/>
          <p:cNvSpPr txBox="1">
            <a:spLocks noGrp="1"/>
          </p:cNvSpPr>
          <p:nvPr>
            <p:ph type="body" idx="1"/>
          </p:nvPr>
        </p:nvSpPr>
        <p:spPr>
          <a:xfrm>
            <a:off x="1219200" y="4680070"/>
            <a:ext cx="21945600" cy="781673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>
                <a:solidFill>
                  <a:srgbClr val="004B79"/>
                </a:solidFill>
              </a:defRPr>
            </a:pPr>
            <a:r>
              <a:t>Communications Strategy created and adopted in 2021</a:t>
            </a:r>
          </a:p>
          <a:p>
            <a:pPr marL="0" indent="0">
              <a:buClrTx/>
              <a:buSzTx/>
              <a:buNone/>
              <a:defRPr sz="4700" i="1"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marL="0" indent="0">
              <a:buClrTx/>
              <a:buSzTx/>
              <a:buNone/>
              <a:defRPr sz="4700" i="1"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700" b="0" i="1">
                <a:solidFill>
                  <a:srgbClr val="004B7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 place where water quality, wildlife habitat, natural beauty,</a:t>
            </a: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700" b="0" i="1">
                <a:solidFill>
                  <a:srgbClr val="004B7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recreational opportunities, and peace and tranquility are</a:t>
            </a: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700" b="0" i="1">
                <a:solidFill>
                  <a:srgbClr val="004B7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maintained and improved for present and future generations</a:t>
            </a: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700" b="0" i="1">
                <a:solidFill>
                  <a:srgbClr val="004B7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to enjoy.</a:t>
            </a:r>
          </a:p>
          <a:p>
            <a:pPr marL="0" indent="0" defTabSz="457200">
              <a:lnSpc>
                <a:spcPct val="115000"/>
              </a:lnSpc>
              <a:spcBef>
                <a:spcPts val="1000"/>
              </a:spcBef>
              <a:buClrTx/>
              <a:buSzTx/>
              <a:buNone/>
              <a:defRPr sz="4700" i="1">
                <a:solidFill>
                  <a:srgbClr val="004B79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marL="0" indent="0" defTabSz="457200">
              <a:lnSpc>
                <a:spcPct val="115000"/>
              </a:lnSpc>
              <a:spcBef>
                <a:spcPts val="1000"/>
              </a:spcBef>
              <a:buClrTx/>
              <a:buSzTx/>
              <a:buNone/>
              <a:defRPr sz="3700">
                <a:solidFill>
                  <a:srgbClr val="004B79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Our ‘Conservation’ Association has gone green.  100% electronic communications including the Newletter!</a:t>
            </a:r>
          </a:p>
        </p:txBody>
      </p:sp>
      <p:sp>
        <p:nvSpPr>
          <p:cNvPr id="155" name="Communications Cte. - Year in ReviEW"/>
          <p:cNvSpPr txBox="1">
            <a:spLocks noGrp="1"/>
          </p:cNvSpPr>
          <p:nvPr>
            <p:ph type="title"/>
          </p:nvPr>
        </p:nvSpPr>
        <p:spPr>
          <a:xfrm>
            <a:off x="11513659" y="876330"/>
            <a:ext cx="11454722" cy="2298701"/>
          </a:xfrm>
          <a:prstGeom prst="rect">
            <a:avLst/>
          </a:prstGeom>
        </p:spPr>
        <p:txBody>
          <a:bodyPr/>
          <a:lstStyle>
            <a:lvl1pPr algn="r">
              <a:defRPr sz="4100" spc="-4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Communications Cte. - Year in ReviEW</a:t>
            </a:r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937" y="729039"/>
            <a:ext cx="3694326" cy="32667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branding…"/>
          <p:cNvSpPr txBox="1">
            <a:spLocks noGrp="1"/>
          </p:cNvSpPr>
          <p:nvPr>
            <p:ph type="body" sz="half" idx="1"/>
          </p:nvPr>
        </p:nvSpPr>
        <p:spPr>
          <a:xfrm>
            <a:off x="12162537" y="3994796"/>
            <a:ext cx="11177839" cy="6175365"/>
          </a:xfrm>
          <a:prstGeom prst="rect">
            <a:avLst/>
          </a:prstGeom>
        </p:spPr>
        <p:txBody>
          <a:bodyPr/>
          <a:lstStyle/>
          <a:p>
            <a:pPr marL="0" indent="0" defTabSz="543305">
              <a:spcBef>
                <a:spcPts val="2200"/>
              </a:spcBef>
              <a:buClrTx/>
              <a:buSzTx/>
              <a:buNone/>
              <a:defRPr sz="5022"/>
            </a:pPr>
            <a:r>
              <a:t>Rebranding</a:t>
            </a:r>
          </a:p>
          <a:p>
            <a:pPr marL="2551176" lvl="3" indent="-637794" defTabSz="543305">
              <a:spcBef>
                <a:spcPts val="2200"/>
              </a:spcBef>
              <a:defRPr sz="3906"/>
            </a:pPr>
            <a:r>
              <a:t>New Logo, New Web Site</a:t>
            </a:r>
          </a:p>
          <a:p>
            <a:pPr marL="3826764" lvl="5" indent="-637794" defTabSz="543305">
              <a:spcBef>
                <a:spcPts val="2200"/>
              </a:spcBef>
              <a:defRPr sz="3906" b="0"/>
            </a:pPr>
            <a:r>
              <a:t>Respecting our roots</a:t>
            </a:r>
          </a:p>
          <a:p>
            <a:pPr marL="3826764" lvl="5" indent="-637794" defTabSz="543305">
              <a:spcBef>
                <a:spcPts val="2200"/>
              </a:spcBef>
              <a:defRPr sz="3906" b="0"/>
            </a:pPr>
            <a:r>
              <a:t>Emphasize our Mission</a:t>
            </a:r>
          </a:p>
          <a:p>
            <a:pPr marL="3826764" lvl="5" indent="-637794" defTabSz="543305">
              <a:spcBef>
                <a:spcPts val="2200"/>
              </a:spcBef>
              <a:defRPr sz="3906" b="0"/>
            </a:pPr>
            <a:r>
              <a:t>Modernize - Align Branding with </a:t>
            </a:r>
          </a:p>
          <a:p>
            <a:pPr marL="0" lvl="8" indent="3401567" defTabSz="543305">
              <a:spcBef>
                <a:spcPts val="2200"/>
              </a:spcBef>
              <a:buClrTx/>
              <a:buSzTx/>
              <a:buNone/>
              <a:defRPr sz="3906" b="0"/>
            </a:pPr>
            <a:r>
              <a:t>   on-line media</a:t>
            </a:r>
          </a:p>
          <a:p>
            <a:pPr marL="3826764" lvl="5" indent="-637794" defTabSz="543305">
              <a:spcBef>
                <a:spcPts val="2200"/>
              </a:spcBef>
              <a:defRPr sz="3906" b="0"/>
            </a:pPr>
            <a:r>
              <a:t>Increase Relevance </a:t>
            </a:r>
          </a:p>
          <a:p>
            <a:pPr marL="3826764" lvl="5" indent="-637794" defTabSz="543305">
              <a:spcBef>
                <a:spcPts val="2200"/>
              </a:spcBef>
              <a:defRPr sz="3906" b="0"/>
            </a:pPr>
            <a:r>
              <a:t>increase Engagement </a:t>
            </a:r>
          </a:p>
        </p:txBody>
      </p:sp>
      <p:sp>
        <p:nvSpPr>
          <p:cNvPr id="159" name="Communications Cte. - Year in ReviEW"/>
          <p:cNvSpPr txBox="1">
            <a:spLocks noGrp="1"/>
          </p:cNvSpPr>
          <p:nvPr>
            <p:ph type="title"/>
          </p:nvPr>
        </p:nvSpPr>
        <p:spPr>
          <a:xfrm>
            <a:off x="11569779" y="1213048"/>
            <a:ext cx="11454722" cy="2298701"/>
          </a:xfrm>
          <a:prstGeom prst="rect">
            <a:avLst/>
          </a:prstGeom>
        </p:spPr>
        <p:txBody>
          <a:bodyPr/>
          <a:lstStyle>
            <a:lvl1pPr algn="r">
              <a:defRPr sz="4100" spc="-4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Communications Cte. - Year in ReviEW</a:t>
            </a:r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97" y="2250502"/>
            <a:ext cx="9463552" cy="83681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ocial Media - Facebook and Instagram…"/>
          <p:cNvSpPr txBox="1">
            <a:spLocks noGrp="1"/>
          </p:cNvSpPr>
          <p:nvPr>
            <p:ph type="body" sz="half" idx="1"/>
          </p:nvPr>
        </p:nvSpPr>
        <p:spPr>
          <a:xfrm>
            <a:off x="1191140" y="6145807"/>
            <a:ext cx="15674146" cy="733308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4700">
                <a:latin typeface="Verdana"/>
                <a:ea typeface="Verdana"/>
                <a:cs typeface="Verdana"/>
                <a:sym typeface="Verdana"/>
              </a:defRPr>
            </a:pPr>
            <a:r>
              <a:t>Social Media - Facebook and Instagram</a:t>
            </a:r>
          </a:p>
          <a:p>
            <a:pPr marL="0" indent="0">
              <a:buClrTx/>
              <a:buSzTx/>
              <a:buNone/>
              <a:defRPr sz="4700"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marL="0" indent="0">
              <a:buClrTx/>
              <a:buSzTx/>
              <a:buNone/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lvl="2">
              <a:defRPr b="0">
                <a:latin typeface="Verdana"/>
                <a:ea typeface="Verdana"/>
                <a:cs typeface="Verdana"/>
                <a:sym typeface="Verdana"/>
              </a:defRPr>
            </a:pPr>
            <a:r>
              <a:t>Increased relevance and timeliness of messaging</a:t>
            </a:r>
          </a:p>
          <a:p>
            <a:pPr lvl="2">
              <a:defRPr b="0">
                <a:latin typeface="Verdana"/>
                <a:ea typeface="Verdana"/>
                <a:cs typeface="Verdana"/>
                <a:sym typeface="Verdana"/>
              </a:defRPr>
            </a:pPr>
            <a:r>
              <a:t>Increased Engagement</a:t>
            </a:r>
          </a:p>
          <a:p>
            <a:pPr lvl="2">
              <a:defRPr b="0">
                <a:latin typeface="Verdana"/>
                <a:ea typeface="Verdana"/>
                <a:cs typeface="Verdana"/>
                <a:sym typeface="Verdana"/>
              </a:defRPr>
            </a:pPr>
            <a:r>
              <a:t>Increased our audience</a:t>
            </a:r>
          </a:p>
        </p:txBody>
      </p:sp>
      <p:sp>
        <p:nvSpPr>
          <p:cNvPr id="163" name="Communications Cte. - Year in ReviEW"/>
          <p:cNvSpPr txBox="1">
            <a:spLocks noGrp="1"/>
          </p:cNvSpPr>
          <p:nvPr>
            <p:ph type="title"/>
          </p:nvPr>
        </p:nvSpPr>
        <p:spPr>
          <a:xfrm>
            <a:off x="11513659" y="876330"/>
            <a:ext cx="11454722" cy="2298701"/>
          </a:xfrm>
          <a:prstGeom prst="rect">
            <a:avLst/>
          </a:prstGeom>
        </p:spPr>
        <p:txBody>
          <a:bodyPr/>
          <a:lstStyle>
            <a:lvl1pPr algn="r">
              <a:defRPr sz="4100" spc="-4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Communications Cte. - Year in ReviEW</a:t>
            </a:r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937" y="729039"/>
            <a:ext cx="3694326" cy="32667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0854" y="3434917"/>
            <a:ext cx="10680436" cy="9441269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Communications Cte. - Year in ReviEW…"/>
          <p:cNvSpPr txBox="1">
            <a:spLocks noGrp="1"/>
          </p:cNvSpPr>
          <p:nvPr>
            <p:ph type="title"/>
          </p:nvPr>
        </p:nvSpPr>
        <p:spPr>
          <a:xfrm>
            <a:off x="11485599" y="764090"/>
            <a:ext cx="11454723" cy="2298701"/>
          </a:xfrm>
          <a:prstGeom prst="rect">
            <a:avLst/>
          </a:prstGeom>
        </p:spPr>
        <p:txBody>
          <a:bodyPr/>
          <a:lstStyle/>
          <a:p>
            <a:pPr algn="r">
              <a:defRPr sz="4100" spc="-41">
                <a:latin typeface="Verdana"/>
                <a:ea typeface="Verdana"/>
                <a:cs typeface="Verdana"/>
                <a:sym typeface="Verdana"/>
              </a:defRPr>
            </a:pPr>
            <a:r>
              <a:t>Communications Cte. - Year in ReviEW</a:t>
            </a:r>
          </a:p>
          <a:p>
            <a:pPr algn="r">
              <a:defRPr sz="3100" spc="-31"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algn="r">
              <a:defRPr sz="3100" spc="-31">
                <a:latin typeface="Verdana"/>
                <a:ea typeface="Verdana"/>
                <a:cs typeface="Verdana"/>
                <a:sym typeface="Verdana"/>
              </a:defRPr>
            </a:pPr>
            <a:r>
              <a:t>Social Media / Web (Cont’d)</a:t>
            </a:r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937" y="729039"/>
            <a:ext cx="3694326" cy="3266719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Post Reach over the last 90 Days 3200 People…"/>
          <p:cNvSpPr txBox="1"/>
          <p:nvPr/>
        </p:nvSpPr>
        <p:spPr>
          <a:xfrm>
            <a:off x="1243833" y="5476222"/>
            <a:ext cx="11142037" cy="524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700">
                <a:latin typeface="Verdana"/>
                <a:ea typeface="Verdana"/>
                <a:cs typeface="Verdana"/>
                <a:sym typeface="Verdana"/>
              </a:defRPr>
            </a:pPr>
            <a:r>
              <a:t>Post Reach over the last 90 Days 3200 People </a:t>
            </a:r>
          </a:p>
          <a:p>
            <a:pPr algn="l">
              <a:defRPr sz="3700">
                <a:latin typeface="Verdana"/>
                <a:ea typeface="Verdana"/>
                <a:cs typeface="Verdana"/>
                <a:sym typeface="Verdana"/>
              </a:defRPr>
            </a:pPr>
            <a:r>
              <a:t>- 113% increase</a:t>
            </a:r>
          </a:p>
          <a:p>
            <a:pPr algn="l">
              <a:defRPr sz="3700"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algn="l">
              <a:defRPr sz="3700"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algn="l">
              <a:defRPr sz="3700"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algn="l">
              <a:defRPr sz="3700"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algn="l">
              <a:defRPr sz="3700"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algn="l">
              <a:defRPr sz="3700">
                <a:latin typeface="Verdana"/>
                <a:ea typeface="Verdana"/>
                <a:cs typeface="Verdana"/>
                <a:sym typeface="Verdana"/>
              </a:defRPr>
            </a:pPr>
            <a:r>
              <a:t>Post Reactions (such as ‘Likes’) 278 People </a:t>
            </a:r>
          </a:p>
          <a:p>
            <a:pPr algn="l">
              <a:defRPr sz="3700">
                <a:latin typeface="Verdana"/>
                <a:ea typeface="Verdana"/>
                <a:cs typeface="Verdana"/>
                <a:sym typeface="Verdana"/>
              </a:defRPr>
            </a:pPr>
            <a:r>
              <a:t>- 348% increase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CA Newsletter…"/>
          <p:cNvSpPr txBox="1">
            <a:spLocks noGrp="1"/>
          </p:cNvSpPr>
          <p:nvPr>
            <p:ph type="body" idx="1"/>
          </p:nvPr>
        </p:nvSpPr>
        <p:spPr>
          <a:xfrm>
            <a:off x="1219200" y="4471483"/>
            <a:ext cx="21945600" cy="8362036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4700">
                <a:solidFill>
                  <a:srgbClr val="004B7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PLCA Newsletter</a:t>
            </a:r>
          </a:p>
          <a:p>
            <a:pPr marL="0" lvl="1" indent="457200">
              <a:buClrTx/>
              <a:buSzTx/>
              <a:buNone/>
              <a:defRPr sz="4700">
                <a:solidFill>
                  <a:srgbClr val="004B7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Increase timeliness, relevance and revenues</a:t>
            </a:r>
          </a:p>
          <a:p>
            <a:pPr marL="0" lvl="1" indent="457200">
              <a:buClrTx/>
              <a:buSzTx/>
              <a:buNone/>
              <a:defRPr sz="4700">
                <a:solidFill>
                  <a:srgbClr val="004B79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>
              <a:defRPr b="0">
                <a:solidFill>
                  <a:srgbClr val="004B7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Produce 3-4 Newsletters each year to coincide with major seasonal shifts in local activities</a:t>
            </a:r>
          </a:p>
          <a:p>
            <a:pPr>
              <a:defRPr b="0">
                <a:solidFill>
                  <a:srgbClr val="004B7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E.g. Winter newsletter could deal more with winter activities and attract those advertisers whose businesses cater to them;</a:t>
            </a:r>
          </a:p>
          <a:p>
            <a:pPr>
              <a:defRPr b="0">
                <a:solidFill>
                  <a:srgbClr val="004B7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Content will be more timely/relevant to cottagers</a:t>
            </a:r>
          </a:p>
          <a:p>
            <a:pPr>
              <a:defRPr b="0">
                <a:solidFill>
                  <a:srgbClr val="004B7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the Newsletters would be briefer and a quicker ‘read’</a:t>
            </a:r>
          </a:p>
          <a:p>
            <a:pPr>
              <a:defRPr>
                <a:solidFill>
                  <a:srgbClr val="004B7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b="0"/>
              <a:t>Would love to get your thoughts -</a:t>
            </a:r>
            <a:r>
              <a:t> </a:t>
            </a:r>
            <a:r>
              <a:rPr i="1" u="sng"/>
              <a:t>Communications@PaudashLake.org</a:t>
            </a:r>
          </a:p>
        </p:txBody>
      </p:sp>
      <p:sp>
        <p:nvSpPr>
          <p:cNvPr id="172" name="Communications Cte."/>
          <p:cNvSpPr txBox="1">
            <a:spLocks noGrp="1"/>
          </p:cNvSpPr>
          <p:nvPr>
            <p:ph type="title"/>
          </p:nvPr>
        </p:nvSpPr>
        <p:spPr>
          <a:xfrm>
            <a:off x="11513659" y="876330"/>
            <a:ext cx="11454722" cy="2298701"/>
          </a:xfrm>
          <a:prstGeom prst="rect">
            <a:avLst/>
          </a:prstGeom>
        </p:spPr>
        <p:txBody>
          <a:bodyPr/>
          <a:lstStyle>
            <a:lvl1pPr algn="r">
              <a:defRPr sz="4100" spc="-4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Communications Cte.</a:t>
            </a:r>
          </a:p>
        </p:txBody>
      </p:sp>
      <p:pic>
        <p:nvPicPr>
          <p:cNvPr id="1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937" y="729039"/>
            <a:ext cx="3694326" cy="32667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‘Your’ Association needs YOU!…"/>
          <p:cNvSpPr txBox="1">
            <a:spLocks noGrp="1"/>
          </p:cNvSpPr>
          <p:nvPr>
            <p:ph type="body" idx="1"/>
          </p:nvPr>
        </p:nvSpPr>
        <p:spPr>
          <a:xfrm>
            <a:off x="1219200" y="4709215"/>
            <a:ext cx="21945600" cy="7787585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7600">
                <a:solidFill>
                  <a:srgbClr val="004B79"/>
                </a:solidFill>
              </a:defRPr>
            </a:pPr>
            <a:r>
              <a:t>‘Your’ Association needs YOU!</a:t>
            </a:r>
          </a:p>
          <a:p>
            <a:pPr>
              <a:defRPr b="0">
                <a:solidFill>
                  <a:srgbClr val="004B79"/>
                </a:solidFill>
              </a:defRPr>
            </a:pPr>
            <a:endParaRPr/>
          </a:p>
          <a:p>
            <a:pPr>
              <a:defRPr b="0">
                <a:solidFill>
                  <a:srgbClr val="004B79"/>
                </a:solidFill>
              </a:defRPr>
            </a:pPr>
            <a:r>
              <a:rPr b="1"/>
              <a:t>Do you have a passion for the Lake?</a:t>
            </a:r>
            <a:r>
              <a:t>  Interested in Social Media?  Consider becoming a Member of the Social Media Team.  </a:t>
            </a:r>
            <a:r>
              <a:rPr b="1" u="sng"/>
              <a:t>We’ll even train you!!!</a:t>
            </a:r>
          </a:p>
          <a:p>
            <a:pPr>
              <a:defRPr b="0">
                <a:solidFill>
                  <a:srgbClr val="004B79"/>
                </a:solidFill>
              </a:defRPr>
            </a:pPr>
            <a:r>
              <a:rPr b="1"/>
              <a:t>Do you have fun or interesting stories from the Lake?</a:t>
            </a:r>
            <a:r>
              <a:t> How about sharing your gift with us by writing an article for the Newsletter/Website?</a:t>
            </a:r>
          </a:p>
          <a:p>
            <a:pPr>
              <a:defRPr b="0">
                <a:solidFill>
                  <a:srgbClr val="004B79"/>
                </a:solidFill>
              </a:defRPr>
            </a:pPr>
            <a:r>
              <a:rPr b="1"/>
              <a:t>Do you have great pictures?</a:t>
            </a:r>
            <a:r>
              <a:t>   Write a caption and share it through the PLCA!</a:t>
            </a:r>
          </a:p>
          <a:p>
            <a:pPr>
              <a:defRPr b="0">
                <a:solidFill>
                  <a:srgbClr val="004B79"/>
                </a:solidFill>
              </a:defRPr>
            </a:pPr>
            <a:r>
              <a:t>How about that event you run or would like to run?   We would be happy to let everyone know about it, just send us a note!</a:t>
            </a:r>
          </a:p>
          <a:p>
            <a:pPr marL="0" indent="0" algn="ctr">
              <a:buClrTx/>
              <a:buSzTx/>
              <a:buNone/>
              <a:defRPr sz="5200">
                <a:solidFill>
                  <a:srgbClr val="08C4F1"/>
                </a:solidFill>
              </a:defRPr>
            </a:pPr>
            <a:r>
              <a:rPr b="0"/>
              <a:t>All ideas are welcome!!! </a:t>
            </a:r>
            <a:r>
              <a:t>   </a:t>
            </a:r>
            <a:r>
              <a:rPr i="1" u="sng"/>
              <a:t>Communications@PaudashLake.org</a:t>
            </a:r>
          </a:p>
        </p:txBody>
      </p:sp>
      <p:sp>
        <p:nvSpPr>
          <p:cNvPr id="176" name="Communications Cte."/>
          <p:cNvSpPr txBox="1">
            <a:spLocks noGrp="1"/>
          </p:cNvSpPr>
          <p:nvPr>
            <p:ph type="title"/>
          </p:nvPr>
        </p:nvSpPr>
        <p:spPr>
          <a:xfrm>
            <a:off x="11513659" y="876330"/>
            <a:ext cx="11454722" cy="2298701"/>
          </a:xfrm>
          <a:prstGeom prst="rect">
            <a:avLst/>
          </a:prstGeom>
        </p:spPr>
        <p:txBody>
          <a:bodyPr/>
          <a:lstStyle>
            <a:lvl1pPr algn="r">
              <a:defRPr sz="4100" spc="-4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Communications Cte.</a:t>
            </a:r>
          </a:p>
        </p:txBody>
      </p:sp>
      <p:pic>
        <p:nvPicPr>
          <p:cNvPr id="17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937" y="729039"/>
            <a:ext cx="3694326" cy="32667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5_BoldColor">
  <a:themeElements>
    <a:clrScheme name="25_BoldColor">
      <a:dk1>
        <a:srgbClr val="000000"/>
      </a:dk1>
      <a:lt1>
        <a:srgbClr val="00BFF3"/>
      </a:lt1>
      <a:dk2>
        <a:srgbClr val="5E5E5E"/>
      </a:dk2>
      <a:lt2>
        <a:srgbClr val="D6D5D5"/>
      </a:lt2>
      <a:accent1>
        <a:srgbClr val="01BFF4"/>
      </a:accent1>
      <a:accent2>
        <a:srgbClr val="43E9CB"/>
      </a:accent2>
      <a:accent3>
        <a:srgbClr val="BC80FF"/>
      </a:accent3>
      <a:accent4>
        <a:srgbClr val="FFC618"/>
      </a:accent4>
      <a:accent5>
        <a:srgbClr val="FF4000"/>
      </a:accent5>
      <a:accent6>
        <a:srgbClr val="FF87BB"/>
      </a:accent6>
      <a:hlink>
        <a:srgbClr val="0000FF"/>
      </a:hlink>
      <a:folHlink>
        <a:srgbClr val="FF00FF"/>
      </a:folHlink>
    </a:clrScheme>
    <a:fontScheme name="25_BoldColor">
      <a:majorFont>
        <a:latin typeface="Druk Medium"/>
        <a:ea typeface="Druk Medium"/>
        <a:cs typeface="Druk Medium"/>
      </a:majorFont>
      <a:minorFont>
        <a:latin typeface="Druk Medium"/>
        <a:ea typeface="Druk Medium"/>
        <a:cs typeface="Druk Medium"/>
      </a:minorFont>
    </a:fontScheme>
    <a:fmtScheme name="25_Bold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roxima Nova Extrabold"/>
            <a:ea typeface="Proxima Nova Extrabold"/>
            <a:cs typeface="Proxima Nova Extrabold"/>
            <a:sym typeface="Proxima Nova Extra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5_BoldColor">
  <a:themeElements>
    <a:clrScheme name="25_BoldColor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1BFF4"/>
      </a:accent1>
      <a:accent2>
        <a:srgbClr val="43E9CB"/>
      </a:accent2>
      <a:accent3>
        <a:srgbClr val="BC80FF"/>
      </a:accent3>
      <a:accent4>
        <a:srgbClr val="FFC618"/>
      </a:accent4>
      <a:accent5>
        <a:srgbClr val="FF4000"/>
      </a:accent5>
      <a:accent6>
        <a:srgbClr val="FF87BB"/>
      </a:accent6>
      <a:hlink>
        <a:srgbClr val="0000FF"/>
      </a:hlink>
      <a:folHlink>
        <a:srgbClr val="FF00FF"/>
      </a:folHlink>
    </a:clrScheme>
    <a:fontScheme name="25_BoldColor">
      <a:majorFont>
        <a:latin typeface="Druk Medium"/>
        <a:ea typeface="Druk Medium"/>
        <a:cs typeface="Druk Medium"/>
      </a:majorFont>
      <a:minorFont>
        <a:latin typeface="Druk Medium"/>
        <a:ea typeface="Druk Medium"/>
        <a:cs typeface="Druk Medium"/>
      </a:minorFont>
    </a:fontScheme>
    <a:fmtScheme name="25_Bold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roxima Nova Extrabold"/>
            <a:ea typeface="Proxima Nova Extrabold"/>
            <a:cs typeface="Proxima Nova Extrabold"/>
            <a:sym typeface="Proxima Nova Extra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Office PowerPoint</Application>
  <PresentationFormat>Custom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Druk Medium</vt:lpstr>
      <vt:lpstr>Helvetica Neue</vt:lpstr>
      <vt:lpstr>Proxima Nova</vt:lpstr>
      <vt:lpstr>Proxima Nova Extrabold</vt:lpstr>
      <vt:lpstr>Proxima Nova Medium</vt:lpstr>
      <vt:lpstr>Proxima Nova Semibold</vt:lpstr>
      <vt:lpstr>Verdana</vt:lpstr>
      <vt:lpstr>25_BoldColor</vt:lpstr>
      <vt:lpstr>Communications Committee</vt:lpstr>
      <vt:lpstr>Communications Cte. - Year in ReviEW</vt:lpstr>
      <vt:lpstr>Communications Cte. - Year in ReviEW</vt:lpstr>
      <vt:lpstr>Communications Cte. - Year in ReviEW</vt:lpstr>
      <vt:lpstr>Communications Cte. - Year in ReviEW  Social Media / Web (Cont’d)</vt:lpstr>
      <vt:lpstr>Communications Cte.</vt:lpstr>
      <vt:lpstr>Communications Cte.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Committee</dc:title>
  <dc:creator>Mike Thomas</dc:creator>
  <cp:lastModifiedBy> </cp:lastModifiedBy>
  <cp:revision>1</cp:revision>
  <dcterms:modified xsi:type="dcterms:W3CDTF">2022-08-13T01:37:55Z</dcterms:modified>
</cp:coreProperties>
</file>